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</p:sldMasterIdLst>
  <p:notesMasterIdLst>
    <p:notesMasterId r:id="rId14"/>
  </p:notesMasterIdLst>
  <p:sldIdLst>
    <p:sldId id="256" r:id="rId5"/>
    <p:sldId id="257" r:id="rId6"/>
    <p:sldId id="259" r:id="rId7"/>
    <p:sldId id="261" r:id="rId8"/>
    <p:sldId id="262" r:id="rId9"/>
    <p:sldId id="263" r:id="rId10"/>
    <p:sldId id="264" r:id="rId11"/>
    <p:sldId id="26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C829D-B0C6-4850-BB5F-CBA1BD201021}" v="98" dt="2026-02-15T13:09:58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41BE0-252C-43F4-A5F3-E0CD166C3E57}" type="datetimeFigureOut">
              <a:rPr lang="sl-SI" smtClean="0"/>
              <a:t>16. 02. 2026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29A5E-74E0-4A18-BF4F-4DE24FF0C8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91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D29A5E-74E0-4A18-BF4F-4DE24FF0C82B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981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6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4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1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6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5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3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cryption" TargetMode="External"/><Relationship Id="rId2" Type="http://schemas.openxmlformats.org/officeDocument/2006/relationships/hyperlink" Target="https://www.endpointprotector.com/blog/five-key-benefits-of-data-encryption-for-securi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GSIDS_lvRv4?si=gFiWcKRmjxQyLeZc" TargetMode="External"/><Relationship Id="rId5" Type="http://schemas.openxmlformats.org/officeDocument/2006/relationships/hyperlink" Target="https://hostsailor.com/blog/ssl-private-key-length" TargetMode="External"/><Relationship Id="rId4" Type="http://schemas.openxmlformats.org/officeDocument/2006/relationships/hyperlink" Target="https://en.wikipedia.org/wiki/Internet_protocol_suit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cyber&amp;sca_esv=9be7d525e6d02ceb&amp;rlz=1C1OPNX_enSI1128SI1128&amp;udm=2&amp;source=lnt&amp;tbs=isz:l&amp;sa=X&amp;ved=2ahUKEwi5uZ3GyNuSAxXdLBAIHZYbE0IQpwV6BAgEEAY&amp;biw=1920&amp;bih=953&amp;dpr=1&amp;safe=active&amp;ssui=on#sv=CAMSVhoyKhBlLUlVU19KS0gzYWk1VXVNMg5JVVNfSktIM2FpNVV1TToORndmR0xCdHdZTTZybE0gBCocCgZtb3NhaWMSEGUtSVVTX0pLSDNhaTVVdU0YADABGAcgqLPRgg4wAkoIEAIYAiACKAI" TargetMode="External"/><Relationship Id="rId3" Type="http://schemas.openxmlformats.org/officeDocument/2006/relationships/hyperlink" Target="https://www.google.com/search?q=encrypt+data&amp;sca_esv=8507e84e939e1a00&amp;rlz=1C1OPNX_enSI1128SI1128&amp;udm=2&amp;biw=1920&amp;bih=953&amp;ei=lrKRafixFpOnwPAPhbqJmAQ&amp;ved=0ahUKEwj41JvattuSAxWTExAIHQVdAkMQ4dUDCBQ&amp;uact=5&amp;oq=encrypt+data&amp;gs_lp=Egtnd3Mtd2l6LWltZyIMZW5jcnlwdCBkYXRhMggQABgTGAcYHjIIEAAYExgHGB4yCBAAGBMYBxgeMggQABgTGAcYHjIIEAAYExgHGB4yCBAAGBMYBxgeMggQABgTGAcYHjIIEAAYExgHGB4yCBAAGBMYBxgeMggQABgTGAcYHkjuJFCdGlidGnACeACQAQCYAWegAWeqAQMwLjG4AQPIAQD4AQGYAgOgAnXCAgcQABiABBgTwgIIEAAYExgIGB6YAwCIBgGSBwMyLjGgB-oIsgcDMC4xuAdwwgcFMC4yLjHIBwqACAA&amp;sclient=gws-wiz-img&amp;safe=active&amp;ssui=on#sv=CAMSVhoyKhBlLUVCdGZaQzhkbFRuMFdNMg5FQnRmWkM4ZGxUbjBXTToOdjRfa0FiWF9VWk8tNE0gBCocCgZtb3NhaWMSEGUtRUJ0ZlpDOGRsVG4wV00YADABGAcghp3k5QkwAkoIEAIYAiACKAI" TargetMode="External"/><Relationship Id="rId7" Type="http://schemas.openxmlformats.org/officeDocument/2006/relationships/hyperlink" Target="https://www.google.com/search?q=public+key+certificate&amp;sca_esv=facff6a1d5eeb21c&amp;rlz=1C1OPNX_enSI1128SI1128&amp;udm=2&amp;biw=1920&amp;bih=953&amp;ei=kr-Racn1LIzywPAPhZHh6Aw&amp;oq=public+key+cert&amp;gs_lp=Egtnd3Mtd2l6LWltZyIPcHVibGljIGtleSBjZXJ0KgIIADIFEAAYgAQyBBAAGB4yBBAAGB4yBBAAGB4yBBAAGB4yBBAAGB4yBBAAGB4yBBAAGB4yBBAAGB4yBBAAGB5ImX9QsjRYlnZwBHgAkAEAmAF7oAHTDqoBBDE4LjK4AQHIAQD4AQGYAhegAvoOqAIAwgIGEAAYBxgewgIKEAAYgAQYQxiKBcICDhAAGIAEGLEDGIMBGIoFwgILEAAYgAQYsQMYgwHCAggQABiABBixA8ICBxAAGIAEGAqYA1SIBgGSBwQxNi43oAe0YrIHBDEyLje4B98OwgcIMC41LjE3LjHIB2GACAA&amp;sclient=gws-wiz-img&amp;safe=active&amp;ssui=on#sv=CAMSXhoyKhBlLTRlNDZRQU13MDg0S1VNMg40ZTQ2UUFNdzA4NEtVTToOR3ZDRHhIRWpIaVQzTU0gBCokCg5zYk91S0x5TWp3b3RITRIQZS00ZTQ2UUFNdzA4NEtVTRgAMAEYByDm0aFjMAJKCBACGAIgAig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ca_esv=8507e84e939e1a00&amp;rlz=1C1OPNX_enSI1128SI1128&amp;udm=2&amp;fbs=ADc_l-aSWOzIP66PdGos3X86pjkV1zh5QWz8lcJ8hXlUjeCd5-AkNcpFuk8YA-aU9NdyvCs7q1XEI2EUI45eXCbv2XLZcRnHLAL17jyoLLvvdv_EHa9H_nEc3zwjfdMTSbVLEa3jk0d0KvfS6c4ZMtjYHdoT6fUiRtLLg8n4yAwlpbz_oIkipSfLLEgigqcdAi1gkdWSPcfu&amp;q=jefferson+disk&amp;sa=X&amp;ved=2ahUKEwje-YG_u9uSAxWbGxAIHamPFdsQtKgLegQIExAB&amp;biw=1920&amp;bih=953&amp;dpr=1&amp;safe=active&amp;ssui=on#sv=CAMSVhoyKhBlLV9TWEJuNTJJdGg0V0xNMg5fU1hCbjUySXRoNFdMTToOVVVLa0pyV08wT2FSRE0gBCocCgZtb3NhaWMSEGUtX1NYQm41Mkl0aDRXTE0YADABGAcgr6W40AQwAkoIEAIYAiACKAI" TargetMode="External"/><Relationship Id="rId5" Type="http://schemas.openxmlformats.org/officeDocument/2006/relationships/hyperlink" Target="https://www.google.com/search?q=thomas+jefferson&amp;sca_esv=d7358c9ad4b11281&amp;rlz=1C1OPNX_enSI1128SI1128&amp;udm=2&amp;biw=1920&amp;bih=953&amp;ei=wrWRaYy0PNO1wPAP6720qQU&amp;oq=tomas+jeff&amp;gs_lp=Egtnd3Mtd2l6LWltZyIKdG9tYXMgamVmZioCCAAyCRAAGIAEGAoYCzIJEAAYgAQYChgLMgkQABiABBgKGAsyCRAAGIAEGAoYCzIJEAAYgAQYChgLMgkQABiABBgKGAsyCRAAGIAEGAoYCzIJEAAYgAQYChgLMgkQABiABBgKGAsyCRAAGIAEGAoYC0jAKVClDViEH3AEeACQAQCYAXygAbwHqgEDNy4zuAEByAEA-AEBmAIOoAKHCMICBhAAGAcYHsICCxAAGIAEGLEDGIMBwgIIEAAYgAQYsQPCAgUQABiABMICChAAGIAEGEMYigXCAg4QABiABBixAxiDARiKBcICBxAAGIAEGAqYAwCIBgGSBwQxMS4zoAf8PbIHAzcuM7gH7wfCBwYyLTEzLjHIBzuACAA&amp;sclient=gws-wiz-img&amp;safe=active&amp;ssui=on#sv=CAMSVhoyKhBlLUdxNW93d2lDOWM2T0lNMg5HcTVvd3dpQzljNk9JTToORXdQMHB6MzFuVlJHQk0gBCocCgZtb3NhaWMSEGUtR3E1b3d3aUM5YzZPSU0YADABGAcghuWIrAcwAkoIEAIYAiACKAI" TargetMode="External"/><Relationship Id="rId4" Type="http://schemas.openxmlformats.org/officeDocument/2006/relationships/hyperlink" Target="https://www.google.com/search?q=data+encryption&amp;sca_esv=d7358c9ad4b11281&amp;rlz=1C1OPNX_enSI1128SI1128&amp;udm=2&amp;source=lnt&amp;tbs=isz:l&amp;sa=X&amp;ved=2ahUKEwio_sPojdmSAxUI1QIHHcxILlgQpwV6BAgFEAY&amp;biw=1920&amp;bih=953&amp;dpr=1&amp;safe=active&amp;ssui=on#sv=CAMSVhoyKhBlLTh1SFM1YklLSFRxT05NMg44dUhTNWJJS0hUcU9OTToOeXZlS1pmRjFic3ZlTE0gBCocCgZtb3NhaWMSEGUtOHVIUzViSUtIVHFPTk0YADABGAcgu8zkngUwAkoIEAIYAiACKA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129211-C6EE-3D61-ADF5-5EB53E3C1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Šifriranje podatkov: Kako in zakaj deluje?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34AC1C-65FC-82CD-CE5D-FAF770E09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Jan Ljevar 2.br</a:t>
            </a:r>
          </a:p>
        </p:txBody>
      </p:sp>
    </p:spTree>
    <p:extLst>
      <p:ext uri="{BB962C8B-B14F-4D97-AF65-F5344CB8AC3E}">
        <p14:creationId xmlns:p14="http://schemas.microsoft.com/office/powerpoint/2010/main" val="176256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Role of Encryption in Information Security: How Encryption Protects  Sensitive Data">
            <a:extLst>
              <a:ext uri="{FF2B5EF4-FFF2-40B4-BE49-F238E27FC236}">
                <a16:creationId xmlns:a16="http://schemas.microsoft.com/office/drawing/2014/main" id="{5E718FCB-5B9E-7AD0-2CD4-CED410DAC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b="776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EE63EA6-F37D-C44C-A743-A5786FF8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se podatke šifrira?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EA4A299-B265-9FFA-F3D9-069BE786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277592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sl-SI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Dodatni nivo varnosti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Zagotavljanje standardov in zakonov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Povečevanje zaupanja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Zagotavljanje integritete podatkov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Zaščita pred potencialnimi tožbami</a:t>
            </a:r>
          </a:p>
        </p:txBody>
      </p:sp>
    </p:spTree>
    <p:extLst>
      <p:ext uri="{BB962C8B-B14F-4D97-AF65-F5344CB8AC3E}">
        <p14:creationId xmlns:p14="http://schemas.microsoft.com/office/powerpoint/2010/main" val="107635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ta Encryption Strategies: Essential Tips - Skyward IT |">
            <a:extLst>
              <a:ext uri="{FF2B5EF4-FFF2-40B4-BE49-F238E27FC236}">
                <a16:creationId xmlns:a16="http://schemas.microsoft.com/office/drawing/2014/main" id="{F63C7D19-AF79-7CD2-F7DA-BE1AC5BC4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3C93B21-86F4-33C5-74F7-1975E757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Kje se uporablja?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23283B-C005-3060-8800-6BDF1263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2341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sl-SI" dirty="0"/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Spletne strani,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Shranjevanje osebnih/važnih podatkov,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Komunikacija preko spleta,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Avtorsko zaščiteni programi,</a:t>
            </a:r>
          </a:p>
          <a:p>
            <a:pPr marL="342900" indent="-342900">
              <a:buFont typeface="+mj-lt"/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938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2A8CF-1FAD-9784-EA37-7C2B6D5D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Zgodovina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3C3A5E-1F62-EAC7-3A05-9559DA65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1790, Thomas Jefferson</a:t>
            </a:r>
          </a:p>
          <a:p>
            <a:r>
              <a:rPr lang="sl-SI" dirty="0"/>
              <a:t>Vojska</a:t>
            </a:r>
          </a:p>
          <a:p>
            <a:r>
              <a:rPr lang="sl-SI" dirty="0"/>
              <a:t>Jefferson disk</a:t>
            </a:r>
          </a:p>
          <a:p>
            <a:r>
              <a:rPr lang="sl-SI" dirty="0"/>
              <a:t>1914, M-94</a:t>
            </a:r>
          </a:p>
          <a:p>
            <a:r>
              <a:rPr lang="sl-SI" dirty="0"/>
              <a:t>Prva in druga svetovna vojna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050" name="Picture 2" descr="Thomas Jefferson - Wikipedija, prosta enciklopedija">
            <a:extLst>
              <a:ext uri="{FF2B5EF4-FFF2-40B4-BE49-F238E27FC236}">
                <a16:creationId xmlns:a16="http://schemas.microsoft.com/office/drawing/2014/main" id="{0E608EB6-7E63-9969-64FE-F53957092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"/>
          <a:stretch>
            <a:fillRect/>
          </a:stretch>
        </p:blipFill>
        <p:spPr bwMode="auto">
          <a:xfrm flipH="1">
            <a:off x="8763754" y="2742719"/>
            <a:ext cx="3428246" cy="41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onticello | A encoding/enciphering/encryption device first described…">
            <a:extLst>
              <a:ext uri="{FF2B5EF4-FFF2-40B4-BE49-F238E27FC236}">
                <a16:creationId xmlns:a16="http://schemas.microsoft.com/office/drawing/2014/main" id="{927769CA-DBFB-8953-D736-360597F909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6" name="Picture 8" descr="Jefferson disk - Wikipedia">
            <a:extLst>
              <a:ext uri="{FF2B5EF4-FFF2-40B4-BE49-F238E27FC236}">
                <a16:creationId xmlns:a16="http://schemas.microsoft.com/office/drawing/2014/main" id="{4877320B-EABA-0D56-D611-516F4A092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508" r="90445">
                        <a14:foregroundMark x1="8508" y1="57333" x2="8508" y2="61167"/>
                        <a14:foregroundMark x1="87565" y1="35000" x2="90445" y2="52000"/>
                        <a14:foregroundMark x1="90445" y1="52000" x2="89267" y2="55833"/>
                        <a14:foregroundMark x1="14921" y1="41167" x2="16099" y2="40000"/>
                        <a14:backgroundMark x1="86126" y1="64333" x2="86126" y2="6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44" y="3933794"/>
            <a:ext cx="3856776" cy="30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7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2238DB-03EB-2FC3-96F3-70FB0FDE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19" y="804672"/>
            <a:ext cx="4486656" cy="1141497"/>
          </a:xfrm>
        </p:spPr>
        <p:txBody>
          <a:bodyPr/>
          <a:lstStyle/>
          <a:p>
            <a:r>
              <a:rPr lang="sl-SI" dirty="0"/>
              <a:t>Moderno šifriranje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C30EA18-9618-D750-E0DE-E03FBBE8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240" y="1771672"/>
            <a:ext cx="4815840" cy="3314655"/>
          </a:xfrm>
        </p:spPr>
        <p:txBody>
          <a:bodyPr>
            <a:normAutofit/>
          </a:bodyPr>
          <a:lstStyle/>
          <a:p>
            <a:r>
              <a:rPr lang="sl-SI" dirty="0"/>
              <a:t>TCP/IP protokoli,</a:t>
            </a:r>
          </a:p>
          <a:p>
            <a:r>
              <a:rPr lang="sl-SI" dirty="0"/>
              <a:t>56-bitni ključi,</a:t>
            </a:r>
          </a:p>
          <a:p>
            <a:r>
              <a:rPr lang="sl-SI" dirty="0"/>
              <a:t>72,057,594,037,927,936 možnosti,</a:t>
            </a:r>
          </a:p>
          <a:p>
            <a:r>
              <a:rPr lang="sl-SI" sz="700" dirty="0"/>
              <a:t>30 82 a2 0a 02 82 02 01 00 f9 0f </a:t>
            </a:r>
            <a:r>
              <a:rPr lang="sl-SI" sz="700" dirty="0" err="1"/>
              <a:t>dd</a:t>
            </a:r>
            <a:r>
              <a:rPr lang="sl-SI" sz="700" dirty="0"/>
              <a:t> a3 2b </a:t>
            </a:r>
            <a:r>
              <a:rPr lang="sl-SI" sz="700" dirty="0" err="1"/>
              <a:t>fd</a:t>
            </a:r>
            <a:r>
              <a:rPr lang="sl-SI" sz="700" dirty="0"/>
              <a:t> </a:t>
            </a:r>
            <a:r>
              <a:rPr lang="sl-SI" sz="700" dirty="0" err="1"/>
              <a:t>cb</a:t>
            </a:r>
            <a:r>
              <a:rPr lang="sl-SI" sz="700" dirty="0"/>
              <a:t> d0 2a </a:t>
            </a:r>
            <a:r>
              <a:rPr lang="sl-SI" sz="700" dirty="0" err="1"/>
              <a:t>fe</a:t>
            </a:r>
            <a:r>
              <a:rPr lang="sl-SI" sz="700" dirty="0"/>
              <a:t> </a:t>
            </a:r>
            <a:r>
              <a:rPr lang="sl-SI" sz="700" dirty="0" err="1"/>
              <a:t>ec</a:t>
            </a:r>
            <a:r>
              <a:rPr lang="sl-SI" sz="700" dirty="0"/>
              <a:t> 67 85 a6 e7 2e 1b ba 77 e1 e3 f5 </a:t>
            </a:r>
            <a:r>
              <a:rPr lang="sl-SI" sz="700" dirty="0" err="1"/>
              <a:t>af</a:t>
            </a:r>
            <a:r>
              <a:rPr lang="sl-SI" sz="700" dirty="0"/>
              <a:t> a4 </a:t>
            </a:r>
            <a:r>
              <a:rPr lang="sl-SI" sz="700" dirty="0" err="1"/>
              <a:t>ec</a:t>
            </a:r>
            <a:r>
              <a:rPr lang="sl-SI" sz="700" dirty="0"/>
              <a:t> </a:t>
            </a:r>
            <a:r>
              <a:rPr lang="sl-SI" sz="700" dirty="0" err="1"/>
              <a:t>fa</a:t>
            </a:r>
            <a:r>
              <a:rPr lang="sl-SI" sz="700" dirty="0"/>
              <a:t> 4a 5d 91 c4 57 47 6b 18 77 6b 76 f2 </a:t>
            </a:r>
            <a:r>
              <a:rPr lang="sl-SI" sz="700" dirty="0" err="1"/>
              <a:t>fd</a:t>
            </a:r>
            <a:r>
              <a:rPr lang="sl-SI" sz="700" dirty="0"/>
              <a:t> 93 e4 3d 0f c2 16 9e 0b 66 c3 56 94 9e 17 83 85 </a:t>
            </a:r>
            <a:r>
              <a:rPr lang="sl-SI" sz="700" dirty="0" err="1"/>
              <a:t>ce</a:t>
            </a:r>
            <a:r>
              <a:rPr lang="sl-SI" sz="700" dirty="0"/>
              <a:t> 56 </a:t>
            </a:r>
            <a:r>
              <a:rPr lang="sl-SI" sz="700" dirty="0" err="1"/>
              <a:t>ef</a:t>
            </a:r>
            <a:r>
              <a:rPr lang="sl-SI" sz="700" dirty="0"/>
              <a:t> f2 16 </a:t>
            </a:r>
            <a:r>
              <a:rPr lang="sl-SI" sz="700" dirty="0" err="1"/>
              <a:t>fd</a:t>
            </a:r>
            <a:r>
              <a:rPr lang="sl-SI" sz="700" dirty="0"/>
              <a:t> 00 62 f5 22 09 54 e8 65 17 4e 41 b9 e0 4f 46 97 </a:t>
            </a:r>
            <a:r>
              <a:rPr lang="sl-SI" sz="700" dirty="0" err="1"/>
              <a:t>aa</a:t>
            </a:r>
            <a:r>
              <a:rPr lang="sl-SI" sz="700" dirty="0"/>
              <a:t> 1b c8 b8 6e 62 5e 69 b1 5f </a:t>
            </a:r>
            <a:r>
              <a:rPr lang="sl-SI" sz="700" dirty="0" err="1"/>
              <a:t>db</a:t>
            </a:r>
            <a:r>
              <a:rPr lang="sl-SI" sz="700" dirty="0"/>
              <a:t> 2a 02 7e </a:t>
            </a:r>
            <a:r>
              <a:rPr lang="sl-SI" sz="700" dirty="0" err="1"/>
              <a:t>fc</a:t>
            </a:r>
            <a:r>
              <a:rPr lang="sl-SI" sz="700" dirty="0"/>
              <a:t> 6c ca f3 41 d8 </a:t>
            </a:r>
            <a:r>
              <a:rPr lang="sl-SI" sz="700" dirty="0" err="1"/>
              <a:t>ed</a:t>
            </a:r>
            <a:r>
              <a:rPr lang="sl-SI" sz="700" dirty="0"/>
              <a:t> d0 e8 </a:t>
            </a:r>
            <a:r>
              <a:rPr lang="sl-SI" sz="700" dirty="0" err="1"/>
              <a:t>fc</a:t>
            </a:r>
            <a:r>
              <a:rPr lang="sl-SI" sz="700" dirty="0"/>
              <a:t> 3f 61 48 </a:t>
            </a:r>
            <a:r>
              <a:rPr lang="sl-SI" sz="700" dirty="0" err="1"/>
              <a:t>ed</a:t>
            </a:r>
            <a:r>
              <a:rPr lang="sl-SI" sz="700" dirty="0"/>
              <a:t> b0 03 14 1d 10 0e 4b 19 e0 </a:t>
            </a:r>
            <a:r>
              <a:rPr lang="sl-SI" sz="700" dirty="0" err="1"/>
              <a:t>bb</a:t>
            </a:r>
            <a:r>
              <a:rPr lang="sl-SI" sz="700" dirty="0"/>
              <a:t> 4e </a:t>
            </a:r>
            <a:r>
              <a:rPr lang="sl-SI" sz="700" dirty="0" err="1"/>
              <a:t>ec</a:t>
            </a:r>
            <a:r>
              <a:rPr lang="sl-SI" sz="700" dirty="0"/>
              <a:t> 86 65 </a:t>
            </a:r>
            <a:r>
              <a:rPr lang="sl-SI" sz="700" dirty="0" err="1"/>
              <a:t>ff</a:t>
            </a:r>
            <a:r>
              <a:rPr lang="sl-SI" sz="700" dirty="0"/>
              <a:t> 36 f3 5e 67 02 0b 9d 86 55 61 </a:t>
            </a:r>
            <a:r>
              <a:rPr lang="sl-SI" sz="700" dirty="0" err="1"/>
              <a:t>fd</a:t>
            </a:r>
            <a:r>
              <a:rPr lang="sl-SI" sz="700" dirty="0"/>
              <a:t> 7a 38 </a:t>
            </a:r>
            <a:r>
              <a:rPr lang="sl-SI" sz="700" dirty="0" err="1"/>
              <a:t>ed</a:t>
            </a:r>
            <a:r>
              <a:rPr lang="sl-SI" sz="700" dirty="0"/>
              <a:t> </a:t>
            </a:r>
            <a:r>
              <a:rPr lang="sl-SI" sz="700" dirty="0" err="1"/>
              <a:t>fe</a:t>
            </a:r>
            <a:r>
              <a:rPr lang="sl-SI" sz="700" dirty="0"/>
              <a:t> e2 19 00 b7 6f a1 50 62 75 74 3c a0 </a:t>
            </a:r>
            <a:r>
              <a:rPr lang="sl-SI" sz="700" dirty="0" err="1"/>
              <a:t>fa</a:t>
            </a:r>
            <a:r>
              <a:rPr lang="sl-SI" sz="700" dirty="0"/>
              <a:t> c8 25 92 b4 6e 7a 22 c7 f8 1e a1 e3 b4 </a:t>
            </a:r>
            <a:r>
              <a:rPr lang="sl-SI" sz="700" dirty="0" err="1"/>
              <a:t>dd</a:t>
            </a:r>
            <a:r>
              <a:rPr lang="sl-SI" sz="700" dirty="0"/>
              <a:t> 91 31 </a:t>
            </a:r>
            <a:r>
              <a:rPr lang="sl-SI" sz="700" dirty="0" err="1"/>
              <a:t>ab</a:t>
            </a:r>
            <a:r>
              <a:rPr lang="sl-SI" sz="700" dirty="0"/>
              <a:t> 2b 1d 04 </a:t>
            </a:r>
            <a:r>
              <a:rPr lang="sl-SI" sz="700" dirty="0" err="1"/>
              <a:t>ff</a:t>
            </a:r>
            <a:r>
              <a:rPr lang="sl-SI" sz="700" dirty="0"/>
              <a:t> a5 4a 04 37 e9 85 44 33 2b </a:t>
            </a:r>
            <a:r>
              <a:rPr lang="sl-SI" sz="700" dirty="0" err="1"/>
              <a:t>fd</a:t>
            </a:r>
            <a:r>
              <a:rPr lang="sl-SI" sz="700" dirty="0"/>
              <a:t> e2 b6 55 34 7c 19 a4 4a 78 c7 b2 a8 d3 b7 ca a1 93 88 </a:t>
            </a:r>
            <a:r>
              <a:rPr lang="sl-SI" sz="700" dirty="0" err="1"/>
              <a:t>eb</a:t>
            </a:r>
            <a:r>
              <a:rPr lang="sl-SI" sz="700" dirty="0"/>
              <a:t> c1 97 </a:t>
            </a:r>
            <a:r>
              <a:rPr lang="sl-SI" sz="700" dirty="0" err="1"/>
              <a:t>bc</a:t>
            </a:r>
            <a:r>
              <a:rPr lang="sl-SI" sz="700" dirty="0"/>
              <a:t> 8c f9 1d d9 22 84 24 74 c7 04 3d 6a a9 29 93 cc </a:t>
            </a:r>
            <a:r>
              <a:rPr lang="sl-SI" sz="700" dirty="0" err="1"/>
              <a:t>eb</a:t>
            </a:r>
            <a:r>
              <a:rPr lang="sl-SI" sz="700" dirty="0"/>
              <a:t> b8 5b e1 </a:t>
            </a:r>
            <a:r>
              <a:rPr lang="sl-SI" sz="700" dirty="0" err="1"/>
              <a:t>fe</a:t>
            </a:r>
            <a:r>
              <a:rPr lang="sl-SI" sz="700" dirty="0"/>
              <a:t> 5f 25 </a:t>
            </a:r>
            <a:r>
              <a:rPr lang="sl-SI" sz="700" dirty="0" err="1"/>
              <a:t>aa</a:t>
            </a:r>
            <a:r>
              <a:rPr lang="sl-SI" sz="700" dirty="0"/>
              <a:t> 34 58 cc c1 23 54 9d 1b 98 11 c3 38 9c 7e 3d 86 6c a5 0f 40 86 7c 02 f4 4c 02 4f 28 </a:t>
            </a:r>
            <a:r>
              <a:rPr lang="sl-SI" sz="700" dirty="0" err="1"/>
              <a:t>cb</a:t>
            </a:r>
            <a:r>
              <a:rPr lang="sl-SI" sz="700" dirty="0"/>
              <a:t> </a:t>
            </a:r>
            <a:r>
              <a:rPr lang="sl-SI" sz="700" dirty="0" err="1"/>
              <a:t>ae</a:t>
            </a:r>
            <a:r>
              <a:rPr lang="sl-SI" sz="700" dirty="0"/>
              <a:t> 71 9f 0f 3a c8 33 </a:t>
            </a:r>
            <a:r>
              <a:rPr lang="sl-SI" sz="700" dirty="0" err="1"/>
              <a:t>fe</a:t>
            </a:r>
            <a:r>
              <a:rPr lang="sl-SI" sz="700" dirty="0"/>
              <a:t> 11 25 30 </a:t>
            </a:r>
            <a:r>
              <a:rPr lang="sl-SI" sz="700" dirty="0" err="1"/>
              <a:t>ea</a:t>
            </a:r>
            <a:r>
              <a:rPr lang="sl-SI" sz="700" dirty="0"/>
              <a:t> </a:t>
            </a:r>
            <a:r>
              <a:rPr lang="sl-SI" sz="700" dirty="0" err="1"/>
              <a:t>fc</a:t>
            </a:r>
            <a:r>
              <a:rPr lang="sl-SI" sz="700" dirty="0"/>
              <a:t> ba c5 60 3d d9 7c 18 d5 b2 a9 d3 75 78 03 72 32 ca 3a c3 1f </a:t>
            </a:r>
            <a:r>
              <a:rPr lang="sl-SI" sz="700" dirty="0" err="1"/>
              <a:t>ef</a:t>
            </a:r>
            <a:r>
              <a:rPr lang="sl-SI" sz="700" dirty="0"/>
              <a:t> 2c e5 2e a9 </a:t>
            </a:r>
            <a:r>
              <a:rPr lang="sl-SI" sz="700" dirty="0" err="1"/>
              <a:t>fa</a:t>
            </a:r>
            <a:r>
              <a:rPr lang="sl-SI" sz="700" dirty="0"/>
              <a:t> 9e 2c b6 51 46 </a:t>
            </a:r>
            <a:r>
              <a:rPr lang="sl-SI" sz="700" dirty="0" err="1"/>
              <a:t>fd</a:t>
            </a:r>
            <a:r>
              <a:rPr lang="sl-SI" sz="700" dirty="0"/>
              <a:t> </a:t>
            </a:r>
            <a:r>
              <a:rPr lang="sl-SI" sz="700" dirty="0" err="1"/>
              <a:t>af</a:t>
            </a:r>
            <a:r>
              <a:rPr lang="sl-SI" sz="700" dirty="0"/>
              <a:t> 03 d6 </a:t>
            </a:r>
            <a:r>
              <a:rPr lang="sl-SI" sz="700" dirty="0" err="1"/>
              <a:t>ea</a:t>
            </a:r>
            <a:r>
              <a:rPr lang="sl-SI" sz="700" dirty="0"/>
              <a:t> 60 68 </a:t>
            </a:r>
            <a:r>
              <a:rPr lang="sl-SI" sz="700" dirty="0" err="1"/>
              <a:t>ea</a:t>
            </a:r>
            <a:r>
              <a:rPr lang="sl-SI" sz="700" dirty="0"/>
              <a:t> 85 16 36 6b 85 e9 1e c0 b3 </a:t>
            </a:r>
            <a:r>
              <a:rPr lang="sl-SI" sz="700" dirty="0" err="1"/>
              <a:t>dd</a:t>
            </a:r>
            <a:r>
              <a:rPr lang="sl-SI" sz="700" dirty="0"/>
              <a:t> c4 24 dc 50 2a 81 41 6d 94 3e c8 e0 c9 81 41 00 9e 5e </a:t>
            </a:r>
            <a:r>
              <a:rPr lang="sl-SI" sz="700" dirty="0" err="1"/>
              <a:t>bf</a:t>
            </a:r>
            <a:r>
              <a:rPr lang="sl-SI" sz="700" dirty="0"/>
              <a:t> 7f c5 18 98 a2 18 2c 42 40 b3 f9 6f 38 24 4b 4e 80 f4 3d 81 47 e0 88 7c </a:t>
            </a:r>
            <a:r>
              <a:rPr lang="sl-SI" sz="700" dirty="0" err="1"/>
              <a:t>ea</a:t>
            </a:r>
            <a:r>
              <a:rPr lang="sl-SI" sz="700" dirty="0"/>
              <a:t> 1c </a:t>
            </a:r>
            <a:r>
              <a:rPr lang="sl-SI" sz="700" dirty="0" err="1"/>
              <a:t>ce</a:t>
            </a:r>
            <a:r>
              <a:rPr lang="sl-SI" sz="700" dirty="0"/>
              <a:t> b5 75 5c 51 2e 1c 2b 7f 1a 72 28 e7 00 b5 d1 74 c6 d7 e4 9f ad 07 93 b6 53 35 35 </a:t>
            </a:r>
            <a:r>
              <a:rPr lang="sl-SI" sz="700" dirty="0" err="1"/>
              <a:t>fc</a:t>
            </a:r>
            <a:r>
              <a:rPr lang="sl-SI" sz="700" dirty="0"/>
              <a:t> 37 e4 c3 f6 5d 16 be 21 73 de 92 0a f8 a0 63 6a </a:t>
            </a:r>
            <a:r>
              <a:rPr lang="sl-SI" sz="700" dirty="0" err="1"/>
              <a:t>bc</a:t>
            </a:r>
            <a:r>
              <a:rPr lang="sl-SI" sz="700" dirty="0"/>
              <a:t> 96 92 6a 3e f8 </a:t>
            </a:r>
            <a:r>
              <a:rPr lang="sl-SI" sz="700" dirty="0" err="1"/>
              <a:t>bc</a:t>
            </a:r>
            <a:r>
              <a:rPr lang="sl-SI" sz="700" dirty="0"/>
              <a:t> 65 55 9b de f5 0d 89 26 04 </a:t>
            </a:r>
            <a:r>
              <a:rPr lang="sl-SI" sz="700" dirty="0" err="1"/>
              <a:t>fc</a:t>
            </a:r>
            <a:r>
              <a:rPr lang="sl-SI" sz="700" dirty="0"/>
              <a:t> 25 1a a6 25 69 </a:t>
            </a:r>
            <a:r>
              <a:rPr lang="sl-SI" sz="700" dirty="0" err="1"/>
              <a:t>cb</a:t>
            </a:r>
            <a:r>
              <a:rPr lang="sl-SI" sz="700" dirty="0"/>
              <a:t> c2 6d ca 7c e2 59 5f 98 </a:t>
            </a:r>
            <a:r>
              <a:rPr lang="sl-SI" sz="700" dirty="0" err="1"/>
              <a:t>ac</a:t>
            </a:r>
            <a:r>
              <a:rPr lang="sl-SI" sz="700" dirty="0"/>
              <a:t> </a:t>
            </a:r>
            <a:r>
              <a:rPr lang="sl-SI" sz="700" dirty="0" err="1"/>
              <a:t>eb</a:t>
            </a:r>
            <a:r>
              <a:rPr lang="sl-SI" sz="700" dirty="0"/>
              <a:t> </a:t>
            </a:r>
            <a:r>
              <a:rPr lang="sl-SI" sz="700" dirty="0" err="1"/>
              <a:t>ef</a:t>
            </a:r>
            <a:r>
              <a:rPr lang="sl-SI" sz="700" dirty="0"/>
              <a:t> 2e c8 </a:t>
            </a:r>
            <a:r>
              <a:rPr lang="sl-SI" sz="700" dirty="0" err="1"/>
              <a:t>bc</a:t>
            </a:r>
            <a:r>
              <a:rPr lang="sl-SI" sz="700" dirty="0"/>
              <a:t> d7 1b 59 3c 2b cc f2 19 c8 93 6b 27 63 19 </a:t>
            </a:r>
            <a:r>
              <a:rPr lang="sl-SI" sz="700" dirty="0" err="1"/>
              <a:t>cf</a:t>
            </a:r>
            <a:r>
              <a:rPr lang="sl-SI" sz="700" dirty="0"/>
              <a:t> </a:t>
            </a:r>
            <a:r>
              <a:rPr lang="sl-SI" sz="700" dirty="0" err="1"/>
              <a:t>fc</a:t>
            </a:r>
            <a:r>
              <a:rPr lang="sl-SI" sz="700" dirty="0"/>
              <a:t> e9 20 f8 ca 71 9b 7f 93 </a:t>
            </a:r>
            <a:r>
              <a:rPr lang="sl-SI" sz="700" dirty="0" err="1"/>
              <a:t>fe</a:t>
            </a:r>
            <a:r>
              <a:rPr lang="sl-SI" sz="700" dirty="0"/>
              <a:t> 34 67 84 4e 99 </a:t>
            </a:r>
            <a:r>
              <a:rPr lang="sl-SI" sz="700" dirty="0" err="1"/>
              <a:t>eb</a:t>
            </a:r>
            <a:r>
              <a:rPr lang="sl-SI" sz="700" dirty="0"/>
              <a:t> </a:t>
            </a:r>
            <a:r>
              <a:rPr lang="sl-SI" sz="700" dirty="0" err="1"/>
              <a:t>fc</a:t>
            </a:r>
            <a:r>
              <a:rPr lang="sl-SI" sz="700" dirty="0"/>
              <a:t> b3 78 09 33 70 ba 66 a6 76 </a:t>
            </a:r>
            <a:r>
              <a:rPr lang="sl-SI" sz="700" dirty="0" err="1"/>
              <a:t>ed</a:t>
            </a:r>
            <a:r>
              <a:rPr lang="sl-SI" sz="700" dirty="0"/>
              <a:t> 1b 73 </a:t>
            </a:r>
            <a:r>
              <a:rPr lang="sl-SI" sz="700" dirty="0" err="1"/>
              <a:t>eb</a:t>
            </a:r>
            <a:r>
              <a:rPr lang="sl-SI" sz="700" dirty="0"/>
              <a:t> 1a a5 0d c4 22 13 20 94 56 0a 4e 2c 6c 4e b1 </a:t>
            </a:r>
            <a:r>
              <a:rPr lang="sl-SI" sz="700" dirty="0" err="1"/>
              <a:t>fa</a:t>
            </a:r>
            <a:r>
              <a:rPr lang="sl-SI" sz="700" dirty="0"/>
              <a:t> </a:t>
            </a:r>
            <a:r>
              <a:rPr lang="sl-SI" sz="700" dirty="0" err="1"/>
              <a:t>cf</a:t>
            </a:r>
            <a:r>
              <a:rPr lang="sl-SI" sz="700" dirty="0"/>
              <a:t> 9c 09 ba b2 33 </a:t>
            </a:r>
            <a:r>
              <a:rPr lang="sl-SI" sz="700" dirty="0" err="1"/>
              <a:t>ed</a:t>
            </a:r>
            <a:r>
              <a:rPr lang="sl-SI" sz="700" dirty="0"/>
              <a:t> 87 02 03 01 00 01</a:t>
            </a:r>
          </a:p>
          <a:p>
            <a:r>
              <a:rPr lang="sl-SI" dirty="0" err="1"/>
              <a:t>Enkripcija</a:t>
            </a:r>
            <a:r>
              <a:rPr lang="sl-SI" dirty="0"/>
              <a:t> v kriptografiji</a:t>
            </a:r>
          </a:p>
        </p:txBody>
      </p:sp>
      <p:sp>
        <p:nvSpPr>
          <p:cNvPr id="5" name="AutoShape 2" descr="Encryption - Wikipedia">
            <a:extLst>
              <a:ext uri="{FF2B5EF4-FFF2-40B4-BE49-F238E27FC236}">
                <a16:creationId xmlns:a16="http://schemas.microsoft.com/office/drawing/2014/main" id="{A6E386BD-7F1B-6581-3828-1BDC0955D8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Same website but different SSL/TLS Certificate public-key in chrome than it  in Firefox - Stack Overflow">
            <a:extLst>
              <a:ext uri="{FF2B5EF4-FFF2-40B4-BE49-F238E27FC236}">
                <a16:creationId xmlns:a16="http://schemas.microsoft.com/office/drawing/2014/main" id="{4C1B760E-7097-CCBD-E761-57C9CF0F9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>
            <a:fillRect/>
          </a:stretch>
        </p:blipFill>
        <p:spPr bwMode="auto">
          <a:xfrm>
            <a:off x="1336120" y="2480649"/>
            <a:ext cx="3405653" cy="39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91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696A54-5F0B-FBAA-29E1-61A9D64B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Asimetrično Šifriranje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FF3D71-42A8-70C1-87B3-CAA914AA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Uporablja zadnjih 20 let,</a:t>
            </a:r>
          </a:p>
          <a:p>
            <a:r>
              <a:rPr lang="sl-SI" dirty="0"/>
              <a:t>Šifriranje z dvema ključema,</a:t>
            </a:r>
          </a:p>
          <a:p>
            <a:r>
              <a:rPr lang="sl-SI" dirty="0"/>
              <a:t>Moduli in praštevila,</a:t>
            </a:r>
          </a:p>
          <a:p>
            <a:r>
              <a:rPr lang="sl-SI" dirty="0"/>
              <a:t>4 ključi za delovanje</a:t>
            </a:r>
          </a:p>
        </p:txBody>
      </p:sp>
      <p:pic>
        <p:nvPicPr>
          <p:cNvPr id="4098" name="Picture 2" descr="Symmetric vs. Asymmetric Encryption - What are differences?">
            <a:extLst>
              <a:ext uri="{FF2B5EF4-FFF2-40B4-BE49-F238E27FC236}">
                <a16:creationId xmlns:a16="http://schemas.microsoft.com/office/drawing/2014/main" id="{FB4301AB-70AD-E29B-B61A-3260B82A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24" y="2667054"/>
            <a:ext cx="6510008" cy="35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Are the Most Common Cyber Attacks? | Net Consulting">
            <a:extLst>
              <a:ext uri="{FF2B5EF4-FFF2-40B4-BE49-F238E27FC236}">
                <a16:creationId xmlns:a16="http://schemas.microsoft.com/office/drawing/2014/main" id="{93A8B340-5F30-77E8-F0E5-0B3C0925D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F7E3E09-0082-7AC1-2F50-E7E0327A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35473"/>
            <a:ext cx="7729728" cy="1188720"/>
          </a:xfrm>
        </p:spPr>
        <p:txBody>
          <a:bodyPr/>
          <a:lstStyle/>
          <a:p>
            <a:r>
              <a:rPr lang="sl-SI" dirty="0"/>
              <a:t>Hvala za pozornost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DCE647-ED4A-7384-531F-A02467F6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882488"/>
            <a:ext cx="7729728" cy="167140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sl-SI" dirty="0"/>
          </a:p>
          <a:p>
            <a:r>
              <a:rPr lang="sl-SI" dirty="0"/>
              <a:t>Koliko ključev potrebuje asimetrično šifriranje za optimalno delo?</a:t>
            </a:r>
          </a:p>
          <a:p>
            <a:r>
              <a:rPr lang="sl-SI" dirty="0"/>
              <a:t>Kateri pripomoček za šifriranje se je uporabljal med svetovnima vojnama?</a:t>
            </a:r>
          </a:p>
        </p:txBody>
      </p:sp>
    </p:spTree>
    <p:extLst>
      <p:ext uri="{BB962C8B-B14F-4D97-AF65-F5344CB8AC3E}">
        <p14:creationId xmlns:p14="http://schemas.microsoft.com/office/powerpoint/2010/main" val="145197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4156EA-9C13-6C25-7304-94EE67414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A05FB7-415F-9171-3622-668719AB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https://www.endpointprotector.com/blog/five-key-benefits-of-data-encryption-for-security/</a:t>
            </a:r>
            <a:endParaRPr lang="sl-SI" dirty="0"/>
          </a:p>
          <a:p>
            <a:r>
              <a:rPr lang="sl-SI" dirty="0">
                <a:hlinkClick r:id="rId3"/>
              </a:rPr>
              <a:t>https://en.wikipedia.org/wiki/Encryption</a:t>
            </a:r>
            <a:endParaRPr lang="sl-SI" dirty="0"/>
          </a:p>
          <a:p>
            <a:r>
              <a:rPr lang="sl-SI" dirty="0">
                <a:hlinkClick r:id="rId4"/>
              </a:rPr>
              <a:t>https://en.wikipedia.org/wiki/Internet_protocol_suite</a:t>
            </a:r>
            <a:endParaRPr lang="sl-SI" dirty="0"/>
          </a:p>
          <a:p>
            <a:r>
              <a:rPr lang="sl-SI" dirty="0">
                <a:hlinkClick r:id="rId5"/>
              </a:rPr>
              <a:t>https://hostsailor.com/blog/ssl-private-key-length</a:t>
            </a:r>
            <a:endParaRPr lang="sl-SI" dirty="0"/>
          </a:p>
          <a:p>
            <a:r>
              <a:rPr lang="sl-SI" dirty="0">
                <a:hlinkClick r:id="rId6"/>
              </a:rPr>
              <a:t>https://youtu.be/GSIDS_lvRv4?si=gFiWcKRmjxQyLeZc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327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EAD79-FC40-DE5C-30E2-0C36FAF7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73334"/>
            <a:ext cx="7729728" cy="1188720"/>
          </a:xfrm>
        </p:spPr>
        <p:txBody>
          <a:bodyPr/>
          <a:lstStyle/>
          <a:p>
            <a:r>
              <a:rPr lang="sl-SI" dirty="0"/>
              <a:t>VIRI Slik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7ED6E4-8084-2A9C-F3A6-3210B7C9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81154"/>
            <a:ext cx="7729728" cy="3618046"/>
          </a:xfrm>
        </p:spPr>
        <p:txBody>
          <a:bodyPr>
            <a:normAutofit/>
          </a:bodyPr>
          <a:lstStyle/>
          <a:p>
            <a:r>
              <a:rPr lang="sl-SI" dirty="0"/>
              <a:t>Slika 1: </a:t>
            </a:r>
            <a:r>
              <a:rPr lang="sl-SI" sz="400" dirty="0">
                <a:hlinkClick r:id="rId3"/>
              </a:rPr>
              <a:t>https://www.google.com/search?q=encrypt+data&amp;sca_esv=8507e84e939e1a00&amp;rlz=1C1OPNX_enSI1128SI1128&amp;udm=2&amp;biw=1920&amp;bih=953&amp;ei=lrKRafixFpOnwPAPhbqJmAQ&amp;ved=0ahUKEwj41JvattuSAxWTExAIHQVdAkMQ4dUDCBQ&amp;uact=5&amp;oq=encrypt+data&amp;gs_lp=Egtnd3Mtd2l6LWltZyIMZW5jcnlwdCBkYXRhMggQABgTGAcYHjIIEAAYExgHGB4yCBAAGBMYBxgeMggQABgTGAcYHjIIEAAYExgHGB4yCBAAGBMYBxgeMggQABgTGAcYHjIIEAAYExgHGB4yCBAAGBMYBxgeMggQABgTGAcYHkjuJFCdGlidGnACeACQAQCYAWegAWeqAQMwLjG4AQPIAQD4AQGYAgOgAnXCAgcQABiABBgTwgIIEAAYExgIGB6YAwCIBgGSBwMyLjGgB-oIsgcDMC4xuAdwwgcFMC4yLjHIBwqACAA&amp;sclient=gws-wiz-img&amp;safe=active&amp;ssui=on#sv=CAMSVhoyKhBlLUVCdGZaQzhkbFRuMFdNMg5FQnRmWkM4ZGxUbjBXTToOdjRfa0FiWF9VWk8tNE0gBCocCgZtb3NhaWMSEGUtRUJ0ZlpDOGRsVG4wV00YADABGAcghp3k5QkwAkoIEAIYAiACKAI</a:t>
            </a:r>
            <a:endParaRPr lang="sl-SI" sz="400" dirty="0"/>
          </a:p>
          <a:p>
            <a:r>
              <a:rPr lang="sl-SI" dirty="0"/>
              <a:t>Slika 2: </a:t>
            </a:r>
            <a:r>
              <a:rPr lang="sl-SI" sz="400" dirty="0">
                <a:hlinkClick r:id="rId4"/>
              </a:rPr>
              <a:t>https://www.google.com/search?q=data+encryption&amp;sca_esv=d7358c9ad4b11281&amp;rlz=1C1OPNX_enSI1128SI1128&amp;udm=2&amp;source=lnt&amp;tbs=isz:l&amp;sa=X&amp;ved=2ahUKEwio_sPojdmSAxUI1QIHHcxILlgQpwV6BAgFEAY&amp;biw=1920&amp;bih=953&amp;dpr=1&amp;safe=active&amp;ssui=on#sv=CAMSVhoyKhBlLTh1SFM1YklLSFRxT05NMg44dUhTNWJJS0hUcU9OTToOeXZlS1pmRjFic3ZlTE0gBCocCgZtb3NhaWMSEGUtOHVIUzViSUtIVHFPTk0YADABGAcgu8zkngUwAkoIEAIYAiACKAI</a:t>
            </a:r>
            <a:endParaRPr lang="sl-SI" sz="400" dirty="0"/>
          </a:p>
          <a:p>
            <a:r>
              <a:rPr lang="sl-SI" dirty="0"/>
              <a:t>Slika 3: </a:t>
            </a:r>
            <a:r>
              <a:rPr lang="sl-SI" sz="400" dirty="0">
                <a:hlinkClick r:id="rId5"/>
              </a:rPr>
              <a:t>https://www.google.com/search?q=thomas+jefferson&amp;sca_esv=d7358c9ad4b11281&amp;rlz=1C1OPNX_enSI1128SI1128&amp;udm=2&amp;biw=1920&amp;bih=953&amp;ei=wrWRaYy0PNO1wPAP6720qQU&amp;oq=tomas+jeff&amp;gs_lp=Egtnd3Mtd2l6LWltZyIKdG9tYXMgamVmZioCCAAyCRAAGIAEGAoYCzIJEAAYgAQYChgLMgkQABiABBgKGAsyCRAAGIAEGAoYCzIJEAAYgAQYChgLMgkQABiABBgKGAsyCRAAGIAEGAoYCzIJEAAYgAQYChgLMgkQABiABBgKGAsyCRAAGIAEGAoYC0jAKVClDViEH3AEeACQAQCYAXygAbwHqgEDNy4zuAEByAEA-AEBmAIOoAKHCMICBhAAGAcYHsICCxAAGIAEGLEDGIMBwgIIEAAYgAQYsQPCAgUQABiABMICChAAGIAEGEMYigXCAg4QABiABBixAxiDARiKBcICBxAAGIAEGAqYAwCIBgGSBwQxMS4zoAf8PbIHAzcuM7gH7wfCBwYyLTEzLjHIBzuACAA&amp;sclient=gws-wiz-img&amp;safe=active&amp;ssui=on#sv=CAMSVhoyKhBlLUdxNW93d2lDOWM2T0lNMg5HcTVvd3dpQzljNk9JTToORXdQMHB6MzFuVlJHQk0gBCocCgZtb3NhaWMSEGUtR3E1b3d3aUM5YzZPSU0YADABGAcghuWIrAcwAkoIEAIYAiACKAI</a:t>
            </a:r>
            <a:endParaRPr lang="sl-SI" sz="400" dirty="0"/>
          </a:p>
          <a:p>
            <a:r>
              <a:rPr lang="sl-SI" dirty="0"/>
              <a:t>Slika 4: </a:t>
            </a:r>
            <a:r>
              <a:rPr lang="sl-SI" sz="400" dirty="0">
                <a:hlinkClick r:id="rId6"/>
              </a:rPr>
              <a:t>https://www.google.com/search?sca_esv=8507e84e939e1a00&amp;rlz=1C1OPNX_enSI1128SI1128&amp;udm=2&amp;fbs=ADc_laSWOzIP66PdGos3X86pjkV1zh5QWz8lcJ8hXlUjeCd5AkNcpFuk8YAaU9NdyvCs7q1XEI2EUI45eXCbv2XLZcRnHLAL17jyoLLvvdv_EHa9H_nEc3zwjfdMTSbVLEa3jk0d0KvfS6c4ZMtjYHdoT6fUiRtLLg8n4yAwlpbz_oIkipSfLLEgigqcdAi1gkdWSPcfu&amp;q=jefferson+disk&amp;sa=X&amp;ved=2ahUKEwjeYG_u9uSAxWbGxAIHamPFdsQtKgLegQIExAB&amp;biw=1920&amp;bih=953&amp;dpr=1&amp;safe=active&amp;ssui=on#sv=CAMSVhoyKhBlLV9TWEJuNTJJdGg0V0xNMg5fU1hCbjUySXRoNFdMTToOVVVLa0pyV08wT2FSRE0gBCocCgZtb3NhaWMSEGUtX1NYQm41Mkl0aDRXTE0YADABGAcgr6W40AQwAkoIEAIYAiACKAI</a:t>
            </a:r>
            <a:endParaRPr lang="sl-SI" sz="400" dirty="0"/>
          </a:p>
          <a:p>
            <a:r>
              <a:rPr lang="sl-SI" dirty="0"/>
              <a:t>Slika 5: </a:t>
            </a:r>
            <a:r>
              <a:rPr lang="sl-SI" sz="400" dirty="0">
                <a:hlinkClick r:id="rId7"/>
              </a:rPr>
              <a:t>https://www.google.com/search?q=public+key+certificate&amp;sca_esv=facff6a1d5eeb21c&amp;rlz=1C1OPNX_enSI1128SI1128&amp;udm=2&amp;biw=1920&amp;bih=953&amp;ei=krRacn1LIzywPAPhZHh6Aw&amp;oq=public+key+cert&amp;gs_lp=Egtnd3Mtd2l6LWltZyIPcHVibGljIGtleSBjZXJ0KgIIADIFEAAYgAQyBBAAGB4yBBAAGB4yBBAAGB4yBBAAGB4yBBAAGB4yBBAAGB4yBBAAGB4yBBAAGB4yBBAAGB5ImX9QsjRYlnZwBHgAkAEAmAF7oAHTDqoBBDE4LjK4AQHIAQD4AQGYAhegAvoOqAIAwgIGEAAYBxgewgIKEAAYgAQYQxiKBcICDhAAGIAEGLEDGIMBGIoFwgILEAAYgAQYsQMYgwHCAggQABiABBixA8ICBxAAGIAEGAqYA1SIBgGSBwQxNi43oAe0YrIHBDEyLje4B98OwgcIMC41LjE3LjHIB2GACAA&amp;sclient=gws-wiz-img&amp;safe=active&amp;ssui=on#sv=CAMSXhoyKhBlLTRlNDZRQU13MDg0S1VNMg40ZTQ2UUFNdzA4NEtVTToOR3ZDRHhIRWpIaVQzTU0gBCokCg5zYk91S0x5TWp3b3RITRIQZS00ZTQ2UUFNdzA4NEtVTRgAMAEYByDm0aFjMAJKCBACGAIgAigC</a:t>
            </a:r>
            <a:endParaRPr lang="sl-SI" sz="400" dirty="0"/>
          </a:p>
          <a:p>
            <a:r>
              <a:rPr lang="sl-SI" dirty="0"/>
              <a:t>Slika 6:  </a:t>
            </a:r>
            <a:r>
              <a:rPr lang="sl-SI" sz="400" dirty="0">
                <a:hlinkClick r:id="rId8"/>
              </a:rPr>
              <a:t>https://www.google.com/search?q=cyber&amp;sca_esv=9be7d525e6d02ceb&amp;rlz=1C1OPNX_enSI1128SI1128&amp;udm=2&amp;source=lnt&amp;tbs=isz:l&amp;sa=X&amp;ved=2ahUKEwi5uZ3GyNuSAxXdLBAIHZYbE0IQpwV6BAgEEAY&amp;biw=1920&amp;bih=953&amp;dpr=1&amp;safe=active&amp;ssui=on#sv=CAMSVhoyKhBlLUlVU19KS0gzYWk1VXVNMg5JVVNfSktIM2FpNVV1TToORndmR0xCdHdZTTZybE0gBCocCgZtb3NhaWMSEGUtSVVTX0pLSDNhaTVVdU0YADABGAcgqLPRgg4wAkoIEAIYAiACKAI</a:t>
            </a:r>
            <a:endParaRPr lang="sl-SI" sz="400" dirty="0"/>
          </a:p>
        </p:txBody>
      </p:sp>
    </p:spTree>
    <p:extLst>
      <p:ext uri="{BB962C8B-B14F-4D97-AF65-F5344CB8AC3E}">
        <p14:creationId xmlns:p14="http://schemas.microsoft.com/office/powerpoint/2010/main" val="3700798161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fb3384-d41a-40a0-b466-1c6bc46cb2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42FC66AD27DC4B890012DA6F470B43" ma:contentTypeVersion="12" ma:contentTypeDescription="Ustvari nov dokument." ma:contentTypeScope="" ma:versionID="2cf20b8b12b477edc67d64892cd777bf">
  <xsd:schema xmlns:xsd="http://www.w3.org/2001/XMLSchema" xmlns:xs="http://www.w3.org/2001/XMLSchema" xmlns:p="http://schemas.microsoft.com/office/2006/metadata/properties" xmlns:ns3="c9fb3384-d41a-40a0-b466-1c6bc46cb206" targetNamespace="http://schemas.microsoft.com/office/2006/metadata/properties" ma:root="true" ma:fieldsID="6b0586d73f9466c1e5e2410575574c68" ns3:_="">
    <xsd:import namespace="c9fb3384-d41a-40a0-b466-1c6bc46cb20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b3384-d41a-40a0-b466-1c6bc46cb20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5D8093-D24B-4BEA-899E-CF9FB8B7270E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c9fb3384-d41a-40a0-b466-1c6bc46cb206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260EE2-9303-4F29-A0D9-BA671EC8B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b3384-d41a-40a0-b466-1c6bc46cb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A602CC-5017-4664-BCE2-AB107151D4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99</TotalTime>
  <Words>1186</Words>
  <Application>Microsoft Office PowerPoint</Application>
  <PresentationFormat>Širokozaslonsko</PresentationFormat>
  <Paragraphs>50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Aptos</vt:lpstr>
      <vt:lpstr>Arial</vt:lpstr>
      <vt:lpstr>Gill Sans MT</vt:lpstr>
      <vt:lpstr>Paket</vt:lpstr>
      <vt:lpstr>Šifriranje podatkov: Kako in zakaj deluje?</vt:lpstr>
      <vt:lpstr>Zakaj se podatke šifrira?</vt:lpstr>
      <vt:lpstr>Kje se uporablja?</vt:lpstr>
      <vt:lpstr>Zgodovina</vt:lpstr>
      <vt:lpstr>Moderno šifriranje</vt:lpstr>
      <vt:lpstr>Asimetrično Šifriranje</vt:lpstr>
      <vt:lpstr>Hvala za pozornost</vt:lpstr>
      <vt:lpstr>VIRI</vt:lpstr>
      <vt:lpstr>VIRI Slik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Ljevar</dc:creator>
  <cp:lastModifiedBy>Jan Ljevar</cp:lastModifiedBy>
  <cp:revision>2</cp:revision>
  <dcterms:created xsi:type="dcterms:W3CDTF">2026-02-14T13:38:23Z</dcterms:created>
  <dcterms:modified xsi:type="dcterms:W3CDTF">2026-02-16T06:15:33Z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0x010100D942FC66AD27DC4B890012DA6F470B43</vt:lpwstr>
  </property>
</Properties>
</file>